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867" r:id="rId3"/>
    <p:sldId id="868" r:id="rId4"/>
    <p:sldId id="869" r:id="rId5"/>
    <p:sldId id="870" r:id="rId6"/>
    <p:sldId id="871" r:id="rId7"/>
    <p:sldId id="879" r:id="rId8"/>
    <p:sldId id="885" r:id="rId9"/>
    <p:sldId id="889" r:id="rId10"/>
    <p:sldId id="891" r:id="rId11"/>
    <p:sldId id="892" r:id="rId12"/>
    <p:sldId id="877" r:id="rId1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41A1-D534-E44F-A44D-047B3E7DFBA6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F35E1-E67D-1A4B-9943-1423675F059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393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529F-3161-6E44-85A4-5EEE09120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C4C98-2DD1-6943-A527-3F8D3976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F7EB-852D-3542-977A-FF6A2E07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E0D0-04C6-894A-8113-5DE70547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5B978-6416-7A4F-8472-957D60C9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3281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B9A3-F90D-C046-BB5C-00761BB1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D74A2-E884-4141-8EE1-3BBFC94E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D7564-3A40-A948-81ED-4CF7565A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09B53-A9D7-C64D-AADA-80D195B9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ACFC-774B-B04E-A457-286D44C5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085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B0F61-2A74-5146-B5B0-86373E63F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D896-DFB5-774C-B751-645A9ED6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BFA38-7257-2E46-BF14-0E172730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2C6BC-90E5-884C-9612-BBA641BC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9ACA-7748-2D42-A631-650AAA94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344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A332AC4C-771A-4924-90A9-1BC13F9940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74226BFD-793D-4EF9-B0A2-1EA3BB6E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7" name="日期占位符 16">
            <a:extLst>
              <a:ext uri="{FF2B5EF4-FFF2-40B4-BE49-F238E27FC236}">
                <a16:creationId xmlns:a16="http://schemas.microsoft.com/office/drawing/2014/main" id="{6A2920D2-6550-4D18-92FF-494FA3FB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D1F-86A9-E84F-A04B-A4F176FC17EA}" type="datetimeFigureOut">
              <a:rPr lang="en-US" smtClean="0"/>
              <a:t>2/22/22</a:t>
            </a:fld>
            <a:endParaRPr lang="en-US"/>
          </a:p>
        </p:txBody>
      </p:sp>
      <p:sp>
        <p:nvSpPr>
          <p:cNvPr id="18" name="页脚占位符 17">
            <a:extLst>
              <a:ext uri="{FF2B5EF4-FFF2-40B4-BE49-F238E27FC236}">
                <a16:creationId xmlns:a16="http://schemas.microsoft.com/office/drawing/2014/main" id="{956F8EED-7866-4ED9-86C2-E0E51B40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48E52127-E137-4686-B7C5-2AA9EF45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540A-1D90-FC48-AE8E-2244CCA8C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CDA-8556-8F47-88AE-77812EE8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70ED-451D-044C-AB4C-9F347A05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D7281-900D-2F46-860A-8043D862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9EF8-A4D6-D443-8E62-B3460F29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FFAF-A3E0-5F4A-AF0A-071907A3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611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0339-AE64-6148-BB51-77C02D97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3AAE3-19F9-274A-B732-986E5BC02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3219-3C25-7547-9832-D0405D81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01ED2-E7F3-A247-8C45-740FE095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1788-1886-C64E-92E1-46E76D8D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830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B594-F5E7-1847-B646-D937FAAB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DA3C-4772-954F-B2C4-BB77FD046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C5957-59CE-B147-AACB-2C27F049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D3386-B2A8-4D41-AE70-647A8373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7B898-2A1D-5243-B441-CCD62A16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9974-93A7-B649-A71E-FAA3350E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4329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908-1A01-EF4C-AD71-8FE7F202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DD0CA-74AF-AA44-A9B7-98597B24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A02ED-D386-F94F-9BCE-63612AD41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B6B7B-7AC9-DC4D-90AA-7D9D8D43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0CEC9-F3C8-0947-B4F2-9D4DFE26C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59CA70-ACD4-A34F-B105-1278A994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9C7DB-A780-D844-BF02-A7D229AE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D2FAF-9EAF-2B46-8071-A3EE8FF8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0370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6D3D-1A93-E946-8E68-5C2B5285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780D3-20B6-8A45-AC90-F233C6BD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9A630-9413-DF43-9E43-FB81198F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EACB-EDA3-DE48-93D2-3C6DC1EE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8774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6EF24-63D1-3343-B90F-EE7D95B6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7FB50-03D7-E34A-BA54-387B5942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837B4-25FD-EA40-ACB4-5C8B3EFB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474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CE29-58B1-9446-A8C4-A2792AD7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946E-70A2-2648-B343-4EA3E48F4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7C9A8-2F30-EA4E-B500-E18EFCBD3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C31BD-670F-9C40-9865-A6D5149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78C22-9E4F-6649-B1CB-8F18865A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49134-805B-9B4E-8C80-4ED77EF1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7514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F5B7-AD9D-004A-80A5-662E67B5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F6040-21DF-DE47-AE7E-6A89CA4DD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CEF49-0CB7-F043-8C7C-E62EC0CBE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11116-E7E9-214D-8EC5-E6A69B31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35967-7748-3C42-900C-CD87431C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3D172-F2EE-9846-BDEE-DD060000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856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B4351-D14D-B947-97C5-12B0AA6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16D4A-F6C9-3F42-9E17-D16F351A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2381-C9A5-F344-A71D-2368A7BB8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163D-D278-684A-AF79-C8BDFE6B923D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DE2E-6F05-D54C-BC8A-C415DAC0D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77EF-50D2-7B44-8642-B2BFFF48D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A22A-7EC8-444D-A0C9-68AD41CAB81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837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haocheng.zhu@umontreal.ca" TargetMode="External"/><Relationship Id="rId2" Type="http://schemas.openxmlformats.org/officeDocument/2006/relationships/hyperlink" Target="mailto:meng.qu@umontreal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ian.tang@hec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D9AC-0A48-5C41-84B3-605D2ED0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3" y="494241"/>
            <a:ext cx="11141614" cy="1653837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on Knowledge Graphs: Symbolic or Neural?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7F857-EA1C-A54A-AEA4-25926C54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23" y="2508599"/>
            <a:ext cx="9358809" cy="2412845"/>
          </a:xfrm>
        </p:spPr>
        <p:txBody>
          <a:bodyPr>
            <a:normAutofit/>
          </a:bodyPr>
          <a:lstStyle/>
          <a:p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 Qu</a:t>
            </a:r>
            <a:r>
              <a:rPr lang="en-US" altLang="zh-Han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an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Zhaocheng</a:t>
            </a:r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lang="en-US" altLang="zh-Han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Jian Tang</a:t>
            </a:r>
            <a:r>
              <a:rPr lang="en-US" altLang="zh-Han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1,3,4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Mila-Quebec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Montreal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CIFAR AI Chair</a:t>
            </a:r>
            <a:r>
              <a:rPr lang="en-US" altLang="zh-Han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23, 2022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D93B392-D06E-4C6B-81F4-512CE1B40C14}"/>
              </a:ext>
            </a:extLst>
          </p:cNvPr>
          <p:cNvGrpSpPr/>
          <p:nvPr/>
        </p:nvGrpSpPr>
        <p:grpSpPr>
          <a:xfrm>
            <a:off x="2266981" y="5062354"/>
            <a:ext cx="7658037" cy="1380590"/>
            <a:chOff x="2146046" y="4675022"/>
            <a:chExt cx="7658037" cy="1380590"/>
          </a:xfrm>
        </p:grpSpPr>
        <p:pic>
          <p:nvPicPr>
            <p:cNvPr id="12" name="图片 11" descr="形状&#10;&#10;描述已自动生成">
              <a:extLst>
                <a:ext uri="{FF2B5EF4-FFF2-40B4-BE49-F238E27FC236}">
                  <a16:creationId xmlns:a16="http://schemas.microsoft.com/office/drawing/2014/main" id="{B5D5C59C-EFE7-42C5-8CD1-A36951B9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046" y="4675022"/>
              <a:ext cx="2749708" cy="1380590"/>
            </a:xfrm>
            <a:prstGeom prst="rect">
              <a:avLst/>
            </a:prstGeom>
          </p:spPr>
        </p:pic>
        <p:pic>
          <p:nvPicPr>
            <p:cNvPr id="13" name="图片 12" descr="文本&#10;&#10;低可信度描述已自动生成">
              <a:extLst>
                <a:ext uri="{FF2B5EF4-FFF2-40B4-BE49-F238E27FC236}">
                  <a16:creationId xmlns:a16="http://schemas.microsoft.com/office/drawing/2014/main" id="{61D95034-F6CB-4693-BFBB-0A38E1E8B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1341" y="4866553"/>
              <a:ext cx="2608594" cy="997525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6593253B-C903-4CF7-A0F5-439568ED8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5666"/>
            <a:stretch/>
          </p:blipFill>
          <p:spPr>
            <a:xfrm>
              <a:off x="7934804" y="4764032"/>
              <a:ext cx="1869279" cy="120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63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E12F0A-E6D1-4141-9503-8965844D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Drug</a:t>
            </a:r>
            <a:r>
              <a:rPr lang="zh-CN" altLang="en-US" dirty="0"/>
              <a:t> </a:t>
            </a:r>
            <a:r>
              <a:rPr lang="en-US" altLang="zh-CN" dirty="0"/>
              <a:t>Discovery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E31C5F-DFF2-43FD-9E7B-AF30295B3A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Drug repurposing</a:t>
            </a:r>
          </a:p>
          <a:p>
            <a:pPr lvl="1"/>
            <a:r>
              <a:rPr lang="en-US" altLang="zh-CN" dirty="0"/>
              <a:t>Given a disease, find a therapeutic drug</a:t>
            </a:r>
          </a:p>
          <a:p>
            <a:endParaRPr lang="en-US" altLang="zh-CN" dirty="0"/>
          </a:p>
          <a:p>
            <a:r>
              <a:rPr lang="en-US" altLang="zh-CN" dirty="0"/>
              <a:t>Target identification</a:t>
            </a:r>
          </a:p>
          <a:p>
            <a:pPr lvl="1"/>
            <a:r>
              <a:rPr lang="en-US" altLang="zh-CN" dirty="0"/>
              <a:t>Given a drug, find its target proteins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 directly modeled by embeddings or GNNs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00559DA-2761-408D-97A0-A7104B0A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595" y="1516216"/>
            <a:ext cx="3734663" cy="34844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1EC72D-BC6C-45F7-A07A-9D4443CBEE79}"/>
              </a:ext>
            </a:extLst>
          </p:cNvPr>
          <p:cNvSpPr txBox="1"/>
          <p:nvPr/>
        </p:nvSpPr>
        <p:spPr>
          <a:xfrm>
            <a:off x="838199" y="5840041"/>
            <a:ext cx="10515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222222"/>
                </a:solidFill>
                <a:effectLst/>
              </a:rPr>
              <a:t>Xiangxiang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Zeng </a:t>
            </a:r>
            <a:r>
              <a:rPr lang="en-US" altLang="zh-CN" dirty="0">
                <a:solidFill>
                  <a:srgbClr val="222222"/>
                </a:solidFill>
              </a:rPr>
              <a:t>et</a:t>
            </a:r>
            <a:r>
              <a:rPr lang="zh-CN" altLang="en-US" dirty="0">
                <a:solidFill>
                  <a:srgbClr val="222222"/>
                </a:solidFill>
              </a:rPr>
              <a:t> </a:t>
            </a:r>
            <a:r>
              <a:rPr lang="en-US" altLang="zh-CN" dirty="0">
                <a:solidFill>
                  <a:srgbClr val="222222"/>
                </a:solidFill>
              </a:rPr>
              <a:t>al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. Repurpose open data to discover therapeutics for COVID-19 using deep learning. </a:t>
            </a:r>
            <a:r>
              <a:rPr lang="en-US" altLang="zh-CN" b="0" i="1" dirty="0">
                <a:solidFill>
                  <a:srgbClr val="222222"/>
                </a:solidFill>
                <a:effectLst/>
              </a:rPr>
              <a:t>Journal of proteome research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 2020.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124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A7C4-9D1A-CE4C-8B97-E40E0D0D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13F5B-3972-FF43-B3BC-D59087378D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Few-shot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</a:p>
          <a:p>
            <a:pPr lvl="1"/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reason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facts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Combining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</a:p>
          <a:p>
            <a:pPr lvl="1"/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II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integrate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(perception)</a:t>
            </a:r>
          </a:p>
          <a:p>
            <a:pPr marL="0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88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854982A-92CC-4FF4-A9A1-ACE0588B8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81BD408B-91C1-435C-9D84-7D89542C0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ans" sz="2400" dirty="0"/>
              <a:t>Contact:</a:t>
            </a:r>
            <a:br>
              <a:rPr lang="en-US" altLang="zh-Hans" sz="2400" dirty="0"/>
            </a:br>
            <a:r>
              <a:rPr lang="en-US" altLang="zh-Hans" sz="2400" dirty="0">
                <a:hlinkClick r:id="rId2"/>
              </a:rPr>
              <a:t>meng.qu@umontreal.ca</a:t>
            </a:r>
            <a:br>
              <a:rPr lang="en-US" altLang="zh-Hans" sz="2400" dirty="0"/>
            </a:br>
            <a:r>
              <a:rPr lang="en-US" altLang="zh-Hans" sz="2400" dirty="0">
                <a:hlinkClick r:id="rId3"/>
              </a:rPr>
              <a:t>zhaocheng.zhu@umontreal.ca</a:t>
            </a:r>
            <a:br>
              <a:rPr lang="en-US" altLang="zh-Hans" sz="2400" dirty="0"/>
            </a:br>
            <a:r>
              <a:rPr lang="en-US" altLang="zh-Hans" sz="2400" dirty="0">
                <a:hlinkClick r:id="rId4"/>
              </a:rPr>
              <a:t>jian.tang@hec.ca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6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F46-4307-2441-B4CB-7D7319D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D0C700-7F6F-4801-B37F-E920EADB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I:</a:t>
            </a:r>
            <a:r>
              <a:rPr lang="zh-CN" altLang="en-US" dirty="0"/>
              <a:t>  </a:t>
            </a:r>
            <a:r>
              <a:rPr lang="en-US" altLang="zh-CN" dirty="0"/>
              <a:t>Neural Methods</a:t>
            </a:r>
          </a:p>
          <a:p>
            <a:endParaRPr lang="en-US" altLang="zh-CN" dirty="0"/>
          </a:p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II:</a:t>
            </a:r>
            <a:r>
              <a:rPr lang="zh-CN" altLang="en-US" dirty="0"/>
              <a:t> </a:t>
            </a:r>
            <a:r>
              <a:rPr lang="en-US" altLang="zh-CN" dirty="0"/>
              <a:t>Symbolic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endParaRPr lang="en-US" altLang="zh-CN" dirty="0"/>
          </a:p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III:</a:t>
            </a:r>
            <a:r>
              <a:rPr lang="zh-CN" altLang="en-US" dirty="0"/>
              <a:t> </a:t>
            </a:r>
            <a:r>
              <a:rPr lang="en-US" altLang="zh-CN" dirty="0"/>
              <a:t>Neural-Symbolic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endParaRPr lang="en-US" altLang="zh-CN" dirty="0"/>
          </a:p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IV: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  <a:r>
              <a:rPr lang="zh-CN" altLang="en-US" dirty="0"/>
              <a:t> </a:t>
            </a:r>
            <a:r>
              <a:rPr lang="en-US" altLang="zh-CN" dirty="0"/>
              <a:t>Induction Methods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Part V: Summary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79652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F46-4307-2441-B4CB-7D7319D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1ADD-5251-6748-85B0-5E84571E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I:</a:t>
            </a:r>
            <a:r>
              <a:rPr lang="zh-CN" altLang="en-US" dirty="0"/>
              <a:t>  </a:t>
            </a:r>
            <a:r>
              <a:rPr lang="en-US" altLang="zh-CN" dirty="0"/>
              <a:t>Neural Methods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Knowledge graph embedding:</a:t>
            </a:r>
          </a:p>
          <a:p>
            <a:pPr lvl="2"/>
            <a:r>
              <a:rPr lang="en-US" altLang="zh-CN" sz="2800" dirty="0" err="1"/>
              <a:t>TransE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ComplEx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RotatE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QuatE</a:t>
            </a:r>
            <a:endParaRPr lang="en-US" altLang="zh-CN" sz="2800" dirty="0"/>
          </a:p>
          <a:p>
            <a:pPr lvl="2"/>
            <a:endParaRPr lang="en-US" altLang="zh-CN" sz="2800" dirty="0"/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Graph neural networks:</a:t>
            </a:r>
          </a:p>
          <a:p>
            <a:pPr lvl="2"/>
            <a:r>
              <a:rPr lang="en-US" altLang="zh-CN" sz="2800" dirty="0"/>
              <a:t>RGCN, </a:t>
            </a:r>
            <a:r>
              <a:rPr lang="en-US" altLang="zh-CN" sz="2800" dirty="0" err="1"/>
              <a:t>GraIL</a:t>
            </a:r>
            <a:endParaRPr lang="en-US" altLang="zh-CN" sz="2800" dirty="0"/>
          </a:p>
        </p:txBody>
      </p:sp>
      <p:grpSp>
        <p:nvGrpSpPr>
          <p:cNvPr id="4" name="组合 39">
            <a:extLst>
              <a:ext uri="{FF2B5EF4-FFF2-40B4-BE49-F238E27FC236}">
                <a16:creationId xmlns:a16="http://schemas.microsoft.com/office/drawing/2014/main" id="{59D5C84E-B0BD-804F-A6C4-CCFFD276E0C4}"/>
              </a:ext>
            </a:extLst>
          </p:cNvPr>
          <p:cNvGrpSpPr/>
          <p:nvPr/>
        </p:nvGrpSpPr>
        <p:grpSpPr>
          <a:xfrm>
            <a:off x="6350464" y="1771072"/>
            <a:ext cx="5442262" cy="1325563"/>
            <a:chOff x="2107111" y="3494237"/>
            <a:chExt cx="7581031" cy="1908378"/>
          </a:xfrm>
        </p:grpSpPr>
        <p:grpSp>
          <p:nvGrpSpPr>
            <p:cNvPr id="5" name="组合 3">
              <a:extLst>
                <a:ext uri="{FF2B5EF4-FFF2-40B4-BE49-F238E27FC236}">
                  <a16:creationId xmlns:a16="http://schemas.microsoft.com/office/drawing/2014/main" id="{3BEB258D-3A06-0E44-BDE2-4B8E2D6B2CEF}"/>
                </a:ext>
              </a:extLst>
            </p:cNvPr>
            <p:cNvGrpSpPr/>
            <p:nvPr/>
          </p:nvGrpSpPr>
          <p:grpSpPr>
            <a:xfrm>
              <a:off x="2107111" y="3792744"/>
              <a:ext cx="2392680" cy="1350209"/>
              <a:chOff x="4872723" y="1558048"/>
              <a:chExt cx="2392680" cy="1350209"/>
            </a:xfrm>
          </p:grpSpPr>
          <p:sp>
            <p:nvSpPr>
              <p:cNvPr id="19" name="椭圆 4">
                <a:extLst>
                  <a:ext uri="{FF2B5EF4-FFF2-40B4-BE49-F238E27FC236}">
                    <a16:creationId xmlns:a16="http://schemas.microsoft.com/office/drawing/2014/main" id="{9DD7284D-BF49-8649-9553-F54D0A799D0A}"/>
                  </a:ext>
                </a:extLst>
              </p:cNvPr>
              <p:cNvSpPr/>
              <p:nvPr/>
            </p:nvSpPr>
            <p:spPr>
              <a:xfrm>
                <a:off x="5927152" y="2504399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5">
                <a:extLst>
                  <a:ext uri="{FF2B5EF4-FFF2-40B4-BE49-F238E27FC236}">
                    <a16:creationId xmlns:a16="http://schemas.microsoft.com/office/drawing/2014/main" id="{0502F486-D5D4-3A42-9F78-41044C74AEBE}"/>
                  </a:ext>
                </a:extLst>
              </p:cNvPr>
              <p:cNvCxnSpPr>
                <a:cxnSpLocks/>
                <a:stCxn id="36" idx="6"/>
                <a:endCxn id="37" idx="2"/>
              </p:cNvCxnSpPr>
              <p:nvPr/>
            </p:nvCxnSpPr>
            <p:spPr>
              <a:xfrm>
                <a:off x="5739304" y="2216342"/>
                <a:ext cx="655736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6">
                <a:extLst>
                  <a:ext uri="{FF2B5EF4-FFF2-40B4-BE49-F238E27FC236}">
                    <a16:creationId xmlns:a16="http://schemas.microsoft.com/office/drawing/2014/main" id="{A802C1F4-21E2-4847-B939-FBF4438C2FD1}"/>
                  </a:ext>
                </a:extLst>
              </p:cNvPr>
              <p:cNvCxnSpPr>
                <a:cxnSpLocks/>
                <a:stCxn id="36" idx="5"/>
                <a:endCxn id="19" idx="1"/>
              </p:cNvCxnSpPr>
              <p:nvPr/>
            </p:nvCxnSpPr>
            <p:spPr>
              <a:xfrm>
                <a:off x="5705629" y="2297641"/>
                <a:ext cx="255198" cy="2404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7">
                <a:extLst>
                  <a:ext uri="{FF2B5EF4-FFF2-40B4-BE49-F238E27FC236}">
                    <a16:creationId xmlns:a16="http://schemas.microsoft.com/office/drawing/2014/main" id="{B5B2DF8C-61A7-CA4C-97B5-BCD81C4808E1}"/>
                  </a:ext>
                </a:extLst>
              </p:cNvPr>
              <p:cNvSpPr/>
              <p:nvPr/>
            </p:nvSpPr>
            <p:spPr>
              <a:xfrm>
                <a:off x="5060653" y="1716078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8">
                <a:extLst>
                  <a:ext uri="{FF2B5EF4-FFF2-40B4-BE49-F238E27FC236}">
                    <a16:creationId xmlns:a16="http://schemas.microsoft.com/office/drawing/2014/main" id="{3645C2DD-2194-6C48-BDE1-6682518186A6}"/>
                  </a:ext>
                </a:extLst>
              </p:cNvPr>
              <p:cNvSpPr/>
              <p:nvPr/>
            </p:nvSpPr>
            <p:spPr>
              <a:xfrm>
                <a:off x="5054812" y="2494403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9">
                <a:extLst>
                  <a:ext uri="{FF2B5EF4-FFF2-40B4-BE49-F238E27FC236}">
                    <a16:creationId xmlns:a16="http://schemas.microsoft.com/office/drawing/2014/main" id="{C24E77E4-B95C-BA48-928B-2B9245744A68}"/>
                  </a:ext>
                </a:extLst>
              </p:cNvPr>
              <p:cNvSpPr/>
              <p:nvPr/>
            </p:nvSpPr>
            <p:spPr>
              <a:xfrm>
                <a:off x="6853366" y="1716078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10">
                <a:extLst>
                  <a:ext uri="{FF2B5EF4-FFF2-40B4-BE49-F238E27FC236}">
                    <a16:creationId xmlns:a16="http://schemas.microsoft.com/office/drawing/2014/main" id="{AA36BA03-6D1A-C847-8A7F-6CB313C7D970}"/>
                  </a:ext>
                </a:extLst>
              </p:cNvPr>
              <p:cNvSpPr/>
              <p:nvPr/>
            </p:nvSpPr>
            <p:spPr>
              <a:xfrm>
                <a:off x="6853366" y="2494403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11">
                <a:extLst>
                  <a:ext uri="{FF2B5EF4-FFF2-40B4-BE49-F238E27FC236}">
                    <a16:creationId xmlns:a16="http://schemas.microsoft.com/office/drawing/2014/main" id="{5EDD3646-6290-7347-B03F-B34116EA32C1}"/>
                  </a:ext>
                </a:extLst>
              </p:cNvPr>
              <p:cNvCxnSpPr>
                <a:cxnSpLocks/>
                <a:stCxn id="22" idx="5"/>
                <a:endCxn id="36" idx="1"/>
              </p:cNvCxnSpPr>
              <p:nvPr/>
            </p:nvCxnSpPr>
            <p:spPr>
              <a:xfrm>
                <a:off x="5256926" y="1912351"/>
                <a:ext cx="286105" cy="22269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12">
                <a:extLst>
                  <a:ext uri="{FF2B5EF4-FFF2-40B4-BE49-F238E27FC236}">
                    <a16:creationId xmlns:a16="http://schemas.microsoft.com/office/drawing/2014/main" id="{2A1F021A-BA1A-6A4F-AC4A-93048DB84354}"/>
                  </a:ext>
                </a:extLst>
              </p:cNvPr>
              <p:cNvCxnSpPr>
                <a:cxnSpLocks/>
                <a:stCxn id="23" idx="7"/>
                <a:endCxn id="36" idx="3"/>
              </p:cNvCxnSpPr>
              <p:nvPr/>
            </p:nvCxnSpPr>
            <p:spPr>
              <a:xfrm flipV="1">
                <a:off x="5251085" y="2297641"/>
                <a:ext cx="291947" cy="23043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13">
                <a:extLst>
                  <a:ext uri="{FF2B5EF4-FFF2-40B4-BE49-F238E27FC236}">
                    <a16:creationId xmlns:a16="http://schemas.microsoft.com/office/drawing/2014/main" id="{74A15E02-E2B7-864B-9EC1-4F741EC03CFE}"/>
                  </a:ext>
                </a:extLst>
              </p:cNvPr>
              <p:cNvCxnSpPr>
                <a:cxnSpLocks/>
                <a:stCxn id="37" idx="7"/>
                <a:endCxn id="24" idx="3"/>
              </p:cNvCxnSpPr>
              <p:nvPr/>
            </p:nvCxnSpPr>
            <p:spPr>
              <a:xfrm flipV="1">
                <a:off x="6591313" y="1912351"/>
                <a:ext cx="295728" cy="22269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4">
                <a:extLst>
                  <a:ext uri="{FF2B5EF4-FFF2-40B4-BE49-F238E27FC236}">
                    <a16:creationId xmlns:a16="http://schemas.microsoft.com/office/drawing/2014/main" id="{1AF27C37-D63C-AA4C-90D2-D83A315087CC}"/>
                  </a:ext>
                </a:extLst>
              </p:cNvPr>
              <p:cNvCxnSpPr>
                <a:cxnSpLocks/>
                <a:stCxn id="25" idx="1"/>
                <a:endCxn id="37" idx="5"/>
              </p:cNvCxnSpPr>
              <p:nvPr/>
            </p:nvCxnSpPr>
            <p:spPr>
              <a:xfrm flipH="1" flipV="1">
                <a:off x="6591313" y="2297641"/>
                <a:ext cx="295728" cy="23043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5">
                <a:extLst>
                  <a:ext uri="{FF2B5EF4-FFF2-40B4-BE49-F238E27FC236}">
                    <a16:creationId xmlns:a16="http://schemas.microsoft.com/office/drawing/2014/main" id="{35222D69-181D-8C4D-84B4-5102219279AE}"/>
                  </a:ext>
                </a:extLst>
              </p:cNvPr>
              <p:cNvCxnSpPr>
                <a:cxnSpLocks/>
                <a:stCxn id="19" idx="7"/>
                <a:endCxn id="37" idx="3"/>
              </p:cNvCxnSpPr>
              <p:nvPr/>
            </p:nvCxnSpPr>
            <p:spPr>
              <a:xfrm flipV="1">
                <a:off x="6123425" y="2297641"/>
                <a:ext cx="305290" cy="2404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16">
                <a:extLst>
                  <a:ext uri="{FF2B5EF4-FFF2-40B4-BE49-F238E27FC236}">
                    <a16:creationId xmlns:a16="http://schemas.microsoft.com/office/drawing/2014/main" id="{CD578E31-295C-5B49-BFD0-E25BD1687E0F}"/>
                  </a:ext>
                </a:extLst>
              </p:cNvPr>
              <p:cNvCxnSpPr>
                <a:cxnSpLocks/>
                <a:stCxn id="24" idx="7"/>
              </p:cNvCxnSpPr>
              <p:nvPr/>
            </p:nvCxnSpPr>
            <p:spPr>
              <a:xfrm flipV="1">
                <a:off x="7049639" y="1558048"/>
                <a:ext cx="215764" cy="1917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17">
                <a:extLst>
                  <a:ext uri="{FF2B5EF4-FFF2-40B4-BE49-F238E27FC236}">
                    <a16:creationId xmlns:a16="http://schemas.microsoft.com/office/drawing/2014/main" id="{A4C53C03-D515-964C-A453-2783D26E8CCB}"/>
                  </a:ext>
                </a:extLst>
              </p:cNvPr>
              <p:cNvCxnSpPr>
                <a:cxnSpLocks/>
                <a:stCxn id="25" idx="5"/>
              </p:cNvCxnSpPr>
              <p:nvPr/>
            </p:nvCxnSpPr>
            <p:spPr>
              <a:xfrm>
                <a:off x="7049639" y="2690676"/>
                <a:ext cx="215764" cy="16311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18">
                <a:extLst>
                  <a:ext uri="{FF2B5EF4-FFF2-40B4-BE49-F238E27FC236}">
                    <a16:creationId xmlns:a16="http://schemas.microsoft.com/office/drawing/2014/main" id="{43192512-ED37-CF40-BDA6-57FC721B031A}"/>
                  </a:ext>
                </a:extLst>
              </p:cNvPr>
              <p:cNvCxnSpPr>
                <a:cxnSpLocks/>
                <a:endCxn id="23" idx="3"/>
              </p:cNvCxnSpPr>
              <p:nvPr/>
            </p:nvCxnSpPr>
            <p:spPr>
              <a:xfrm flipV="1">
                <a:off x="4872723" y="2690676"/>
                <a:ext cx="215764" cy="21758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19">
                <a:extLst>
                  <a:ext uri="{FF2B5EF4-FFF2-40B4-BE49-F238E27FC236}">
                    <a16:creationId xmlns:a16="http://schemas.microsoft.com/office/drawing/2014/main" id="{48EE9D14-2CFF-2544-857E-B699C995C55D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4872723" y="1558048"/>
                <a:ext cx="221605" cy="1917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21">
                <a:extLst>
                  <a:ext uri="{FF2B5EF4-FFF2-40B4-BE49-F238E27FC236}">
                    <a16:creationId xmlns:a16="http://schemas.microsoft.com/office/drawing/2014/main" id="{D4871690-917D-4D4E-9CB7-D6704584D69B}"/>
                  </a:ext>
                </a:extLst>
              </p:cNvPr>
              <p:cNvSpPr/>
              <p:nvPr/>
            </p:nvSpPr>
            <p:spPr>
              <a:xfrm>
                <a:off x="5509356" y="2101368"/>
                <a:ext cx="229948" cy="2299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22">
                <a:extLst>
                  <a:ext uri="{FF2B5EF4-FFF2-40B4-BE49-F238E27FC236}">
                    <a16:creationId xmlns:a16="http://schemas.microsoft.com/office/drawing/2014/main" id="{F4197AA3-D794-8F4D-AB6C-950EFCED60C5}"/>
                  </a:ext>
                </a:extLst>
              </p:cNvPr>
              <p:cNvSpPr/>
              <p:nvPr/>
            </p:nvSpPr>
            <p:spPr>
              <a:xfrm>
                <a:off x="6395040" y="2101368"/>
                <a:ext cx="229948" cy="2299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25">
              <a:extLst>
                <a:ext uri="{FF2B5EF4-FFF2-40B4-BE49-F238E27FC236}">
                  <a16:creationId xmlns:a16="http://schemas.microsoft.com/office/drawing/2014/main" id="{C1639F89-1ABD-714D-A0F9-DA393901D26F}"/>
                </a:ext>
              </a:extLst>
            </p:cNvPr>
            <p:cNvGrpSpPr/>
            <p:nvPr/>
          </p:nvGrpSpPr>
          <p:grpSpPr>
            <a:xfrm>
              <a:off x="7727536" y="3494237"/>
              <a:ext cx="1960606" cy="1908378"/>
              <a:chOff x="1515762" y="2940908"/>
              <a:chExt cx="1960606" cy="1908378"/>
            </a:xfrm>
          </p:grpSpPr>
          <p:cxnSp>
            <p:nvCxnSpPr>
              <p:cNvPr id="8" name="直接箭头连接符 26">
                <a:extLst>
                  <a:ext uri="{FF2B5EF4-FFF2-40B4-BE49-F238E27FC236}">
                    <a16:creationId xmlns:a16="http://schemas.microsoft.com/office/drawing/2014/main" id="{046CE27F-5BF5-D540-B3C3-700F24967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1166" y="2940908"/>
                <a:ext cx="0" cy="14917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27">
                <a:extLst>
                  <a:ext uri="{FF2B5EF4-FFF2-40B4-BE49-F238E27FC236}">
                    <a16:creationId xmlns:a16="http://schemas.microsoft.com/office/drawing/2014/main" id="{981D7E09-A1C4-5A49-84CC-F041CA494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166" y="4432685"/>
                <a:ext cx="154520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28">
                <a:extLst>
                  <a:ext uri="{FF2B5EF4-FFF2-40B4-BE49-F238E27FC236}">
                    <a16:creationId xmlns:a16="http://schemas.microsoft.com/office/drawing/2014/main" id="{9A1EFE52-EEA7-474B-9FC1-9840D3389A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15762" y="4432685"/>
                <a:ext cx="415404" cy="4166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29">
                <a:extLst>
                  <a:ext uri="{FF2B5EF4-FFF2-40B4-BE49-F238E27FC236}">
                    <a16:creationId xmlns:a16="http://schemas.microsoft.com/office/drawing/2014/main" id="{508033AE-01DE-D249-83A3-BDC2C98B6B66}"/>
                  </a:ext>
                </a:extLst>
              </p:cNvPr>
              <p:cNvSpPr/>
              <p:nvPr/>
            </p:nvSpPr>
            <p:spPr>
              <a:xfrm>
                <a:off x="2218716" y="3510029"/>
                <a:ext cx="135748" cy="1357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30">
                <a:extLst>
                  <a:ext uri="{FF2B5EF4-FFF2-40B4-BE49-F238E27FC236}">
                    <a16:creationId xmlns:a16="http://schemas.microsoft.com/office/drawing/2014/main" id="{28EFB20F-E103-CC49-B4A3-2B1C2CCB2B32}"/>
                  </a:ext>
                </a:extLst>
              </p:cNvPr>
              <p:cNvSpPr/>
              <p:nvPr/>
            </p:nvSpPr>
            <p:spPr>
              <a:xfrm>
                <a:off x="2754693" y="3883648"/>
                <a:ext cx="135748" cy="1357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31">
                <a:extLst>
                  <a:ext uri="{FF2B5EF4-FFF2-40B4-BE49-F238E27FC236}">
                    <a16:creationId xmlns:a16="http://schemas.microsoft.com/office/drawing/2014/main" id="{E3152AAE-78F5-0D4F-AB94-8C6D3FA67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7417" y="3678196"/>
                <a:ext cx="306696" cy="19199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2">
                <a:extLst>
                  <a:ext uri="{FF2B5EF4-FFF2-40B4-BE49-F238E27FC236}">
                    <a16:creationId xmlns:a16="http://schemas.microsoft.com/office/drawing/2014/main" id="{A4439184-6F22-824B-AF74-9B3C603CA0DD}"/>
                  </a:ext>
                </a:extLst>
              </p:cNvPr>
              <p:cNvSpPr/>
              <p:nvPr/>
            </p:nvSpPr>
            <p:spPr>
              <a:xfrm>
                <a:off x="3185342" y="3815774"/>
                <a:ext cx="135748" cy="1357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33">
                <a:extLst>
                  <a:ext uri="{FF2B5EF4-FFF2-40B4-BE49-F238E27FC236}">
                    <a16:creationId xmlns:a16="http://schemas.microsoft.com/office/drawing/2014/main" id="{9BEB0CEF-EE02-B248-8F64-8D59E5A1EC6D}"/>
                  </a:ext>
                </a:extLst>
              </p:cNvPr>
              <p:cNvSpPr/>
              <p:nvPr/>
            </p:nvSpPr>
            <p:spPr>
              <a:xfrm>
                <a:off x="2686820" y="4504786"/>
                <a:ext cx="135748" cy="1357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34">
                <a:extLst>
                  <a:ext uri="{FF2B5EF4-FFF2-40B4-BE49-F238E27FC236}">
                    <a16:creationId xmlns:a16="http://schemas.microsoft.com/office/drawing/2014/main" id="{A6066343-AAC0-674F-88CF-62BE25E3332A}"/>
                  </a:ext>
                </a:extLst>
              </p:cNvPr>
              <p:cNvSpPr/>
              <p:nvPr/>
            </p:nvSpPr>
            <p:spPr>
              <a:xfrm>
                <a:off x="1666753" y="3645777"/>
                <a:ext cx="135748" cy="1357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35">
                <a:extLst>
                  <a:ext uri="{FF2B5EF4-FFF2-40B4-BE49-F238E27FC236}">
                    <a16:creationId xmlns:a16="http://schemas.microsoft.com/office/drawing/2014/main" id="{A6D59E88-6C95-914D-BB5E-C7156FA4A919}"/>
                  </a:ext>
                </a:extLst>
              </p:cNvPr>
              <p:cNvSpPr/>
              <p:nvPr/>
            </p:nvSpPr>
            <p:spPr>
              <a:xfrm>
                <a:off x="2027114" y="3069335"/>
                <a:ext cx="135748" cy="1357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36">
                <a:extLst>
                  <a:ext uri="{FF2B5EF4-FFF2-40B4-BE49-F238E27FC236}">
                    <a16:creationId xmlns:a16="http://schemas.microsoft.com/office/drawing/2014/main" id="{DB0E5B90-58EC-6F47-BD3B-CDB421331EBA}"/>
                  </a:ext>
                </a:extLst>
              </p:cNvPr>
              <p:cNvSpPr/>
              <p:nvPr/>
            </p:nvSpPr>
            <p:spPr>
              <a:xfrm>
                <a:off x="2090102" y="4167067"/>
                <a:ext cx="135748" cy="1357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箭头连接符 38">
              <a:extLst>
                <a:ext uri="{FF2B5EF4-FFF2-40B4-BE49-F238E27FC236}">
                  <a16:creationId xmlns:a16="http://schemas.microsoft.com/office/drawing/2014/main" id="{C9809F26-FDB8-4B4C-95B3-CB4B88FB6D2F}"/>
                </a:ext>
              </a:extLst>
            </p:cNvPr>
            <p:cNvCxnSpPr/>
            <p:nvPr/>
          </p:nvCxnSpPr>
          <p:spPr>
            <a:xfrm>
              <a:off x="5502091" y="4451038"/>
              <a:ext cx="1205753" cy="0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14D08C-A14B-48E3-B3DA-C137A0D6CB42}"/>
              </a:ext>
            </a:extLst>
          </p:cNvPr>
          <p:cNvGrpSpPr/>
          <p:nvPr/>
        </p:nvGrpSpPr>
        <p:grpSpPr>
          <a:xfrm>
            <a:off x="6724699" y="4468640"/>
            <a:ext cx="4859106" cy="1193907"/>
            <a:chOff x="6205385" y="3830656"/>
            <a:chExt cx="4859106" cy="1193907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C48CE73C-0ADB-4800-BC80-83298637DCDE}"/>
                </a:ext>
              </a:extLst>
            </p:cNvPr>
            <p:cNvGrpSpPr/>
            <p:nvPr/>
          </p:nvGrpSpPr>
          <p:grpSpPr>
            <a:xfrm>
              <a:off x="6205385" y="3830656"/>
              <a:ext cx="2099271" cy="1193907"/>
              <a:chOff x="223316" y="209211"/>
              <a:chExt cx="2412886" cy="1372267"/>
            </a:xfrm>
          </p:grpSpPr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D9474D45-5D13-4B4A-92DA-CDE80F389EDE}"/>
                  </a:ext>
                </a:extLst>
              </p:cNvPr>
              <p:cNvSpPr/>
              <p:nvPr/>
            </p:nvSpPr>
            <p:spPr>
              <a:xfrm>
                <a:off x="1165262" y="209211"/>
                <a:ext cx="1470940" cy="1359745"/>
              </a:xfrm>
              <a:prstGeom prst="roundRect">
                <a:avLst>
                  <a:gd name="adj" fmla="val 29835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DC8717DB-B9CA-4514-A746-0FACC3B1B6FA}"/>
                  </a:ext>
                </a:extLst>
              </p:cNvPr>
              <p:cNvSpPr/>
              <p:nvPr/>
            </p:nvSpPr>
            <p:spPr>
              <a:xfrm>
                <a:off x="223316" y="218745"/>
                <a:ext cx="1470940" cy="1359745"/>
              </a:xfrm>
              <a:prstGeom prst="roundRect">
                <a:avLst>
                  <a:gd name="adj" fmla="val 2983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B927F900-88F1-4745-ADBB-3FBCC81EEA8E}"/>
                  </a:ext>
                </a:extLst>
              </p:cNvPr>
              <p:cNvSpPr/>
              <p:nvPr/>
            </p:nvSpPr>
            <p:spPr>
              <a:xfrm>
                <a:off x="1297951" y="1177620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FF28F918-272A-4823-92BD-83EBBDB7C7A5}"/>
                  </a:ext>
                </a:extLst>
              </p:cNvPr>
              <p:cNvCxnSpPr>
                <a:cxnSpLocks/>
                <a:stCxn id="76" idx="5"/>
                <a:endCxn id="61" idx="1"/>
              </p:cNvCxnSpPr>
              <p:nvPr/>
            </p:nvCxnSpPr>
            <p:spPr>
              <a:xfrm>
                <a:off x="1076428" y="970862"/>
                <a:ext cx="255198" cy="2404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B3096372-FF57-4F8A-B807-D55A8F6F73F8}"/>
                  </a:ext>
                </a:extLst>
              </p:cNvPr>
              <p:cNvSpPr/>
              <p:nvPr/>
            </p:nvSpPr>
            <p:spPr>
              <a:xfrm>
                <a:off x="431452" y="389299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227CCFE4-CCC7-4512-94D5-2FEF11F9E3A1}"/>
                  </a:ext>
                </a:extLst>
              </p:cNvPr>
              <p:cNvSpPr/>
              <p:nvPr/>
            </p:nvSpPr>
            <p:spPr>
              <a:xfrm>
                <a:off x="425611" y="1167624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E450EC9C-D45A-4C82-B9F3-36B1741FDC38}"/>
                  </a:ext>
                </a:extLst>
              </p:cNvPr>
              <p:cNvSpPr/>
              <p:nvPr/>
            </p:nvSpPr>
            <p:spPr>
              <a:xfrm>
                <a:off x="2224165" y="389299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A261F775-4986-4211-9C5A-EA6773C77E16}"/>
                  </a:ext>
                </a:extLst>
              </p:cNvPr>
              <p:cNvSpPr/>
              <p:nvPr/>
            </p:nvSpPr>
            <p:spPr>
              <a:xfrm>
                <a:off x="2224165" y="1167624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6644CC3D-D035-4CC3-8493-4416B24D1D89}"/>
                  </a:ext>
                </a:extLst>
              </p:cNvPr>
              <p:cNvCxnSpPr>
                <a:cxnSpLocks/>
                <a:stCxn id="63" idx="5"/>
                <a:endCxn id="76" idx="1"/>
              </p:cNvCxnSpPr>
              <p:nvPr/>
            </p:nvCxnSpPr>
            <p:spPr>
              <a:xfrm>
                <a:off x="627725" y="585572"/>
                <a:ext cx="286105" cy="22269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318DFFD5-27AD-469C-A290-5E82EDDF9C28}"/>
                  </a:ext>
                </a:extLst>
              </p:cNvPr>
              <p:cNvCxnSpPr>
                <a:cxnSpLocks/>
                <a:stCxn id="64" idx="7"/>
                <a:endCxn id="76" idx="3"/>
              </p:cNvCxnSpPr>
              <p:nvPr/>
            </p:nvCxnSpPr>
            <p:spPr>
              <a:xfrm flipV="1">
                <a:off x="621884" y="970862"/>
                <a:ext cx="291947" cy="23043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7AC5BB61-C043-4303-A53C-482D93A6B418}"/>
                  </a:ext>
                </a:extLst>
              </p:cNvPr>
              <p:cNvCxnSpPr>
                <a:cxnSpLocks/>
                <a:stCxn id="77" idx="7"/>
                <a:endCxn id="65" idx="3"/>
              </p:cNvCxnSpPr>
              <p:nvPr/>
            </p:nvCxnSpPr>
            <p:spPr>
              <a:xfrm flipV="1">
                <a:off x="1962112" y="585572"/>
                <a:ext cx="295728" cy="22269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5C34B145-DD79-4A9D-9CA4-0593E88E32C4}"/>
                  </a:ext>
                </a:extLst>
              </p:cNvPr>
              <p:cNvCxnSpPr>
                <a:cxnSpLocks/>
                <a:stCxn id="66" idx="1"/>
                <a:endCxn id="77" idx="5"/>
              </p:cNvCxnSpPr>
              <p:nvPr/>
            </p:nvCxnSpPr>
            <p:spPr>
              <a:xfrm flipH="1" flipV="1">
                <a:off x="1962112" y="970862"/>
                <a:ext cx="295728" cy="23043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1CF54FA6-BE59-4923-89CE-33706E8B4313}"/>
                  </a:ext>
                </a:extLst>
              </p:cNvPr>
              <p:cNvCxnSpPr>
                <a:cxnSpLocks/>
                <a:stCxn id="61" idx="7"/>
                <a:endCxn id="77" idx="3"/>
              </p:cNvCxnSpPr>
              <p:nvPr/>
            </p:nvCxnSpPr>
            <p:spPr>
              <a:xfrm flipV="1">
                <a:off x="1494224" y="970862"/>
                <a:ext cx="305290" cy="2404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2C1534FB-77D6-462D-959A-5580AE089164}"/>
                  </a:ext>
                </a:extLst>
              </p:cNvPr>
              <p:cNvCxnSpPr>
                <a:cxnSpLocks/>
                <a:stCxn id="65" idx="7"/>
              </p:cNvCxnSpPr>
              <p:nvPr/>
            </p:nvCxnSpPr>
            <p:spPr>
              <a:xfrm flipV="1">
                <a:off x="2420438" y="231269"/>
                <a:ext cx="215764" cy="1917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9DBB8C0F-C3CA-4864-B503-D93E29D48ED3}"/>
                  </a:ext>
                </a:extLst>
              </p:cNvPr>
              <p:cNvCxnSpPr>
                <a:cxnSpLocks/>
                <a:stCxn id="66" idx="5"/>
              </p:cNvCxnSpPr>
              <p:nvPr/>
            </p:nvCxnSpPr>
            <p:spPr>
              <a:xfrm>
                <a:off x="2420438" y="1363897"/>
                <a:ext cx="215764" cy="16311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6342F35-AA35-4DB7-9B17-9AF832F71CCD}"/>
                  </a:ext>
                </a:extLst>
              </p:cNvPr>
              <p:cNvCxnSpPr>
                <a:cxnSpLocks/>
                <a:endCxn id="64" idx="3"/>
              </p:cNvCxnSpPr>
              <p:nvPr/>
            </p:nvCxnSpPr>
            <p:spPr>
              <a:xfrm flipV="1">
                <a:off x="243522" y="1363897"/>
                <a:ext cx="215764" cy="21758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CDB80A75-FDC3-4A83-8865-4CFE4D7F2EB0}"/>
                  </a:ext>
                </a:extLst>
              </p:cNvPr>
              <p:cNvCxnSpPr>
                <a:cxnSpLocks/>
                <a:endCxn id="63" idx="1"/>
              </p:cNvCxnSpPr>
              <p:nvPr/>
            </p:nvCxnSpPr>
            <p:spPr>
              <a:xfrm>
                <a:off x="243522" y="231269"/>
                <a:ext cx="221605" cy="1917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057F172E-A5DD-4ECB-9C85-A705DBCEAFCE}"/>
                  </a:ext>
                </a:extLst>
              </p:cNvPr>
              <p:cNvSpPr/>
              <p:nvPr/>
            </p:nvSpPr>
            <p:spPr>
              <a:xfrm>
                <a:off x="880155" y="774589"/>
                <a:ext cx="229948" cy="2299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CD338EE-1632-454A-B97B-DBF34EB0739D}"/>
                  </a:ext>
                </a:extLst>
              </p:cNvPr>
              <p:cNvSpPr/>
              <p:nvPr/>
            </p:nvSpPr>
            <p:spPr>
              <a:xfrm>
                <a:off x="1765839" y="774589"/>
                <a:ext cx="229948" cy="2299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A5317726-F64F-46A7-AB6B-405F341186FA}"/>
                </a:ext>
              </a:extLst>
            </p:cNvPr>
            <p:cNvGrpSpPr/>
            <p:nvPr/>
          </p:nvGrpSpPr>
          <p:grpSpPr>
            <a:xfrm>
              <a:off x="8965220" y="3836352"/>
              <a:ext cx="2099271" cy="1185612"/>
              <a:chOff x="8524540" y="3547472"/>
              <a:chExt cx="2412886" cy="1362733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C3C90A90-6478-4B56-AEE1-747AC7F1B30B}"/>
                  </a:ext>
                </a:extLst>
              </p:cNvPr>
              <p:cNvSpPr/>
              <p:nvPr/>
            </p:nvSpPr>
            <p:spPr>
              <a:xfrm>
                <a:off x="8524540" y="3547472"/>
                <a:ext cx="2404362" cy="1359745"/>
              </a:xfrm>
              <a:prstGeom prst="roundRect">
                <a:avLst>
                  <a:gd name="adj" fmla="val 34049"/>
                </a:avLst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31587896-D786-4ACE-98B8-27F54F84318A}"/>
                  </a:ext>
                </a:extLst>
              </p:cNvPr>
              <p:cNvSpPr/>
              <p:nvPr/>
            </p:nvSpPr>
            <p:spPr>
              <a:xfrm>
                <a:off x="9599175" y="4506347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C70237A6-ED70-47DB-8A82-C319013ECCA7}"/>
                  </a:ext>
                </a:extLst>
              </p:cNvPr>
              <p:cNvCxnSpPr>
                <a:cxnSpLocks/>
                <a:stCxn id="95" idx="5"/>
                <a:endCxn id="80" idx="1"/>
              </p:cNvCxnSpPr>
              <p:nvPr/>
            </p:nvCxnSpPr>
            <p:spPr>
              <a:xfrm>
                <a:off x="9377652" y="4299589"/>
                <a:ext cx="255198" cy="2404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DF6F56CD-80B8-4F78-ADFA-0C96040C1FB6}"/>
                  </a:ext>
                </a:extLst>
              </p:cNvPr>
              <p:cNvSpPr/>
              <p:nvPr/>
            </p:nvSpPr>
            <p:spPr>
              <a:xfrm>
                <a:off x="8732676" y="3718026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F2BAAAEA-D7CE-4435-A6AD-05AB09DB6CE6}"/>
                  </a:ext>
                </a:extLst>
              </p:cNvPr>
              <p:cNvSpPr/>
              <p:nvPr/>
            </p:nvSpPr>
            <p:spPr>
              <a:xfrm>
                <a:off x="8726835" y="4496351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5627A047-BB29-46EE-BBD0-2942EC6F6773}"/>
                  </a:ext>
                </a:extLst>
              </p:cNvPr>
              <p:cNvSpPr/>
              <p:nvPr/>
            </p:nvSpPr>
            <p:spPr>
              <a:xfrm>
                <a:off x="10525389" y="3718026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1AC1F5C-A01C-408E-95D3-113F19E48B94}"/>
                  </a:ext>
                </a:extLst>
              </p:cNvPr>
              <p:cNvSpPr/>
              <p:nvPr/>
            </p:nvSpPr>
            <p:spPr>
              <a:xfrm>
                <a:off x="10525389" y="4496351"/>
                <a:ext cx="229948" cy="229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07B71719-27CA-4A9E-A4AD-8326792E1309}"/>
                  </a:ext>
                </a:extLst>
              </p:cNvPr>
              <p:cNvCxnSpPr>
                <a:cxnSpLocks/>
                <a:stCxn id="82" idx="5"/>
                <a:endCxn id="95" idx="1"/>
              </p:cNvCxnSpPr>
              <p:nvPr/>
            </p:nvCxnSpPr>
            <p:spPr>
              <a:xfrm>
                <a:off x="8928949" y="3914299"/>
                <a:ext cx="286105" cy="22269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82F8C449-B3A4-4877-A060-4A8669A42634}"/>
                  </a:ext>
                </a:extLst>
              </p:cNvPr>
              <p:cNvCxnSpPr>
                <a:cxnSpLocks/>
                <a:stCxn id="83" idx="7"/>
                <a:endCxn id="95" idx="3"/>
              </p:cNvCxnSpPr>
              <p:nvPr/>
            </p:nvCxnSpPr>
            <p:spPr>
              <a:xfrm flipV="1">
                <a:off x="8923108" y="4299589"/>
                <a:ext cx="291947" cy="23043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41258A90-3AFB-4B30-A460-0F8B3214072F}"/>
                  </a:ext>
                </a:extLst>
              </p:cNvPr>
              <p:cNvCxnSpPr>
                <a:cxnSpLocks/>
                <a:stCxn id="96" idx="7"/>
                <a:endCxn id="84" idx="3"/>
              </p:cNvCxnSpPr>
              <p:nvPr/>
            </p:nvCxnSpPr>
            <p:spPr>
              <a:xfrm flipV="1">
                <a:off x="10263336" y="3914299"/>
                <a:ext cx="295728" cy="22269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0D300E3F-76CE-4A10-B004-EEDB3CC8F1CC}"/>
                  </a:ext>
                </a:extLst>
              </p:cNvPr>
              <p:cNvCxnSpPr>
                <a:cxnSpLocks/>
                <a:stCxn id="85" idx="1"/>
                <a:endCxn id="96" idx="5"/>
              </p:cNvCxnSpPr>
              <p:nvPr/>
            </p:nvCxnSpPr>
            <p:spPr>
              <a:xfrm flipH="1" flipV="1">
                <a:off x="10263336" y="4299589"/>
                <a:ext cx="295728" cy="23043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3376BB1A-47DB-4541-A3FC-03063DFFA1E6}"/>
                  </a:ext>
                </a:extLst>
              </p:cNvPr>
              <p:cNvCxnSpPr>
                <a:cxnSpLocks/>
                <a:stCxn id="80" idx="7"/>
                <a:endCxn id="96" idx="3"/>
              </p:cNvCxnSpPr>
              <p:nvPr/>
            </p:nvCxnSpPr>
            <p:spPr>
              <a:xfrm flipV="1">
                <a:off x="9795448" y="4299589"/>
                <a:ext cx="305290" cy="2404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1CB204A9-DEFC-4989-BC46-75BD029B4900}"/>
                  </a:ext>
                </a:extLst>
              </p:cNvPr>
              <p:cNvCxnSpPr>
                <a:cxnSpLocks/>
                <a:stCxn id="84" idx="7"/>
              </p:cNvCxnSpPr>
              <p:nvPr/>
            </p:nvCxnSpPr>
            <p:spPr>
              <a:xfrm flipV="1">
                <a:off x="10721662" y="3559996"/>
                <a:ext cx="215764" cy="1917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3AE7A56B-6DFC-41CC-837E-24779C3377CF}"/>
                  </a:ext>
                </a:extLst>
              </p:cNvPr>
              <p:cNvCxnSpPr>
                <a:cxnSpLocks/>
                <a:stCxn id="85" idx="5"/>
              </p:cNvCxnSpPr>
              <p:nvPr/>
            </p:nvCxnSpPr>
            <p:spPr>
              <a:xfrm>
                <a:off x="10721662" y="4692624"/>
                <a:ext cx="215764" cy="16311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1A938BDB-311B-4544-A532-0FC80C5C1F1C}"/>
                  </a:ext>
                </a:extLst>
              </p:cNvPr>
              <p:cNvCxnSpPr>
                <a:cxnSpLocks/>
                <a:endCxn id="83" idx="3"/>
              </p:cNvCxnSpPr>
              <p:nvPr/>
            </p:nvCxnSpPr>
            <p:spPr>
              <a:xfrm flipV="1">
                <a:off x="8544746" y="4692624"/>
                <a:ext cx="215764" cy="21758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91F85074-CA7E-4728-8BE5-41E9DAAB15A7}"/>
                  </a:ext>
                </a:extLst>
              </p:cNvPr>
              <p:cNvCxnSpPr>
                <a:cxnSpLocks/>
                <a:endCxn id="82" idx="1"/>
              </p:cNvCxnSpPr>
              <p:nvPr/>
            </p:nvCxnSpPr>
            <p:spPr>
              <a:xfrm>
                <a:off x="8544746" y="3559996"/>
                <a:ext cx="221605" cy="19170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B2B1E57-C756-4C4F-B6C7-DA8B02A6BF6F}"/>
                  </a:ext>
                </a:extLst>
              </p:cNvPr>
              <p:cNvSpPr/>
              <p:nvPr/>
            </p:nvSpPr>
            <p:spPr>
              <a:xfrm>
                <a:off x="9181379" y="4103316"/>
                <a:ext cx="229948" cy="2299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9FBB481-1AE9-46AB-B47D-0C352AEC61C3}"/>
                  </a:ext>
                </a:extLst>
              </p:cNvPr>
              <p:cNvSpPr/>
              <p:nvPr/>
            </p:nvSpPr>
            <p:spPr>
              <a:xfrm>
                <a:off x="10067063" y="4103316"/>
                <a:ext cx="229948" cy="2299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58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F46-4307-2441-B4CB-7D7319D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1ADD-5251-6748-85B0-5E84571E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II:</a:t>
            </a:r>
            <a:r>
              <a:rPr lang="zh-CN" altLang="en-US" dirty="0"/>
              <a:t> </a:t>
            </a:r>
            <a:r>
              <a:rPr lang="en-US" altLang="zh-CN" dirty="0"/>
              <a:t>Symbolic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Bayesian logic programming: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Markov logic programming:</a:t>
            </a:r>
          </a:p>
          <a:p>
            <a:pPr lvl="2"/>
            <a:r>
              <a:rPr lang="en-US" altLang="zh-CN" sz="2800" dirty="0"/>
              <a:t>Markov logic networks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Stochastic logic programming:</a:t>
            </a:r>
          </a:p>
          <a:p>
            <a:pPr lvl="2"/>
            <a:r>
              <a:rPr lang="en-US" altLang="zh-CN" sz="2800" dirty="0" err="1"/>
              <a:t>TensorLog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4607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F46-4307-2441-B4CB-7D7319D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1ADD-5251-6748-85B0-5E84571E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III:</a:t>
            </a:r>
            <a:r>
              <a:rPr lang="zh-CN" altLang="en-US" dirty="0"/>
              <a:t> </a:t>
            </a:r>
            <a:r>
              <a:rPr lang="en-US" altLang="zh-CN" dirty="0"/>
              <a:t>Neural-Symbolic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pPr marL="457200" lvl="1" indent="0">
              <a:buNone/>
            </a:pPr>
            <a:endParaRPr lang="en-US" altLang="zh-CN" sz="2800" dirty="0"/>
          </a:p>
          <a:p>
            <a:pPr lvl="1"/>
            <a:r>
              <a:rPr lang="en-US" altLang="zh-CN" sz="2800" dirty="0"/>
              <a:t>Markov logic programming:</a:t>
            </a:r>
          </a:p>
          <a:p>
            <a:pPr lvl="2"/>
            <a:r>
              <a:rPr lang="en-US" altLang="zh-CN" sz="2800" dirty="0" err="1"/>
              <a:t>pLogicNet</a:t>
            </a:r>
            <a:endParaRPr lang="en-US" altLang="zh-CN" sz="2800" dirty="0"/>
          </a:p>
          <a:p>
            <a:pPr lvl="1"/>
            <a:endParaRPr lang="en-US" altLang="zh-CN" sz="2800" dirty="0"/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Stochastic logic programming:</a:t>
            </a:r>
          </a:p>
          <a:p>
            <a:pPr lvl="2"/>
            <a:r>
              <a:rPr lang="en-US" altLang="zh-CN" sz="2800" dirty="0" err="1"/>
              <a:t>ProPPR</a:t>
            </a:r>
            <a:endParaRPr lang="en-US" altLang="zh-C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88A6A-804D-624F-8702-6DF214F7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24" y="2581836"/>
            <a:ext cx="6225916" cy="20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F46-4307-2441-B4CB-7D7319D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1ADD-5251-6748-85B0-5E84571E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IV: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  <a:r>
              <a:rPr lang="zh-CN" altLang="en-US" dirty="0"/>
              <a:t> </a:t>
            </a:r>
            <a:r>
              <a:rPr lang="en-US" altLang="zh-CN" dirty="0"/>
              <a:t>Induction Methods</a:t>
            </a:r>
          </a:p>
          <a:p>
            <a:pPr marL="457200" lvl="1" indent="0">
              <a:buNone/>
            </a:pPr>
            <a:endParaRPr lang="en-US" altLang="zh-CN" sz="2800" dirty="0"/>
          </a:p>
          <a:p>
            <a:pPr lvl="1"/>
            <a:r>
              <a:rPr lang="en-US" altLang="zh-CN" sz="2800" dirty="0" err="1"/>
              <a:t>RNNLogic</a:t>
            </a:r>
            <a:r>
              <a:rPr lang="en-US" altLang="zh-CN" sz="2800" dirty="0"/>
              <a:t>, Differentiable ILP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 err="1"/>
              <a:t>NBFNet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NeuralLP</a:t>
            </a:r>
            <a:endParaRPr lang="en-US" altLang="zh-CN" sz="2800" dirty="0"/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 err="1"/>
              <a:t>DeepPath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2099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4816E-4C49-4987-A0F1-CAE9DA7B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Complex Logical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Answering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FB1974-5545-44F0-97CE-EA19C50DEA5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Answer complex logical query on knowledge graphs</a:t>
                </a:r>
              </a:p>
              <a:p>
                <a:pPr lvl="1"/>
                <a:r>
                  <a:rPr lang="en-US" altLang="zh-CN" dirty="0"/>
                  <a:t>Conjunction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zh-CN" dirty="0"/>
                  <a:t>, disjunction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altLang="zh-CN" dirty="0"/>
                  <a:t>, negation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i="1" dirty="0"/>
                  <a:t>Where did Canadian citizens with Turing Award graduate?</a:t>
                </a:r>
              </a:p>
              <a:p>
                <a:pPr lvl="1"/>
                <a:endParaRPr lang="en-US" altLang="zh-CN" i="1" dirty="0"/>
              </a:p>
              <a:p>
                <a:pPr lvl="1"/>
                <a:endParaRPr lang="en-US" altLang="zh-CN" i="1" dirty="0"/>
              </a:p>
              <a:p>
                <a:pPr lvl="1"/>
                <a:endParaRPr lang="en-US" altLang="zh-CN" i="1" dirty="0"/>
              </a:p>
              <a:p>
                <a:pPr lvl="1"/>
                <a:endParaRPr lang="en-US" altLang="zh-CN" i="1" dirty="0"/>
              </a:p>
              <a:p>
                <a:pPr lvl="1"/>
                <a:endParaRPr lang="en-US" altLang="zh-CN" i="1" dirty="0"/>
              </a:p>
              <a:p>
                <a:pPr lvl="1"/>
                <a:endParaRPr lang="en-US" altLang="zh-CN" i="1" dirty="0"/>
              </a:p>
              <a:p>
                <a:r>
                  <a:rPr lang="en-US" altLang="zh-CN" dirty="0"/>
                  <a:t>Learn relation projection and logical operations in the embedding space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FB1974-5545-44F0-97CE-EA19C50DE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AEFA3B5-91AA-4A46-85FA-8B17379A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65" y="2945164"/>
            <a:ext cx="6148667" cy="21122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EF9CCA-0784-FD41-B2A0-D391EB434D24}"/>
              </a:ext>
            </a:extLst>
          </p:cNvPr>
          <p:cNvSpPr txBox="1"/>
          <p:nvPr/>
        </p:nvSpPr>
        <p:spPr>
          <a:xfrm>
            <a:off x="838199" y="6150709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222222"/>
                </a:solidFill>
                <a:effectLst/>
              </a:rPr>
              <a:t>Hongyu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Ren,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Weihua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Hu, and Jure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Leskovec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. Query2box: Reasoning over knowledge graphs in vector space using box embeddings. </a:t>
            </a:r>
            <a:r>
              <a:rPr lang="en-US" altLang="zh-CN" b="0" i="1" dirty="0">
                <a:solidFill>
                  <a:srgbClr val="222222"/>
                </a:solidFill>
                <a:effectLst/>
              </a:rPr>
              <a:t>ICLR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5A319-ED0B-4CCF-94FD-DC0EC4DB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Natural Language Processing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B4795-A977-4F12-8468-DA90A136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Knowledge graph reasoning has many applications in NLP: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Knowledge injection in pre-trained language models</a:t>
            </a:r>
          </a:p>
          <a:p>
            <a:pPr lvl="1"/>
            <a:endParaRPr lang="en-US" altLang="zh-CN" sz="2800" dirty="0"/>
          </a:p>
          <a:p>
            <a:pPr lvl="1"/>
            <a:r>
              <a:rPr lang="en-US" sz="2800" dirty="0"/>
              <a:t>Question-answering with knowledge graphs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Knowledge base probing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917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5D92-3F36-48D3-98FF-0C033D4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Recommendation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10316E-B621-4026-B04B-3A34B4F1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Recommender systems aim to recommend items to users based on historical data</a:t>
            </a:r>
          </a:p>
          <a:p>
            <a:r>
              <a:rPr lang="en-US" altLang="zh-CN" dirty="0"/>
              <a:t>Some knowledge graphs between items often exist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C130D-307D-6E4B-BA8B-FFECA58E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32" y="3240618"/>
            <a:ext cx="4397075" cy="2743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206F89-1101-AB43-9D4E-50E593581114}"/>
                  </a:ext>
                </a:extLst>
              </p:cNvPr>
              <p:cNvSpPr txBox="1"/>
              <p:nvPr/>
            </p:nvSpPr>
            <p:spPr>
              <a:xfrm>
                <a:off x="6351496" y="4171623"/>
                <a:ext cx="5262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𝑊𝑖𝑙𝑙𝐵𝑢𝑦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𝐵𝑢𝑦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𝑆𝑡𝑎𝑟𝑟𝑒𝑑𝐵𝑦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𝑆𝑡𝑎𝑟𝑟𝑒𝑑𝐵𝑦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206F89-1101-AB43-9D4E-50E59358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96" y="4171623"/>
                <a:ext cx="5262281" cy="646331"/>
              </a:xfrm>
              <a:prstGeom prst="rect">
                <a:avLst/>
              </a:prstGeom>
              <a:blipFill>
                <a:blip r:embed="rId4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6CFA2D7B-5F82-4787-95FF-F9513DE2BF37}"/>
              </a:ext>
            </a:extLst>
          </p:cNvPr>
          <p:cNvSpPr txBox="1"/>
          <p:nvPr/>
        </p:nvSpPr>
        <p:spPr>
          <a:xfrm>
            <a:off x="869576" y="6031210"/>
            <a:ext cx="10484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222222"/>
                </a:solidFill>
                <a:effectLst/>
              </a:rPr>
              <a:t>Weiping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Song, et al. Explainable knowledge graph-based recommendation via deep reinforcement learning. </a:t>
            </a:r>
            <a:r>
              <a:rPr lang="en-US" altLang="zh-CN" b="0" i="1" dirty="0" err="1">
                <a:solidFill>
                  <a:srgbClr val="222222"/>
                </a:solidFill>
                <a:effectLst/>
              </a:rPr>
              <a:t>arXiv</a:t>
            </a:r>
            <a:r>
              <a:rPr lang="en-US" altLang="zh-CN" b="0" i="1" dirty="0">
                <a:solidFill>
                  <a:srgbClr val="222222"/>
                </a:solidFill>
                <a:effectLst/>
              </a:rPr>
              <a:t> 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2019.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58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Macintosh PowerPoint</Application>
  <PresentationFormat>Widescreen</PresentationFormat>
  <Paragraphs>102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Reasoning on Knowledge Graphs: Symbolic or Neural?</vt:lpstr>
      <vt:lpstr>Summary</vt:lpstr>
      <vt:lpstr>Summary</vt:lpstr>
      <vt:lpstr>Summary</vt:lpstr>
      <vt:lpstr>Summary</vt:lpstr>
      <vt:lpstr>Summary</vt:lpstr>
      <vt:lpstr>Complex Logical Query Answering</vt:lpstr>
      <vt:lpstr>Natural Language Processing</vt:lpstr>
      <vt:lpstr>Recommendation</vt:lpstr>
      <vt:lpstr>Drug Discovery</vt:lpstr>
      <vt:lpstr>Other Topics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 on Knowledge Graphs: Symbolic or Neural?</dc:title>
  <dc:creator>瞿 锰</dc:creator>
  <cp:lastModifiedBy>瞿 锰</cp:lastModifiedBy>
  <cp:revision>1</cp:revision>
  <dcterms:created xsi:type="dcterms:W3CDTF">2022-02-22T21:39:00Z</dcterms:created>
  <dcterms:modified xsi:type="dcterms:W3CDTF">2022-02-22T21:39:29Z</dcterms:modified>
</cp:coreProperties>
</file>